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9" r:id="rId4"/>
    <p:sldId id="271" r:id="rId5"/>
    <p:sldId id="270" r:id="rId6"/>
    <p:sldId id="258" r:id="rId7"/>
    <p:sldId id="259" r:id="rId8"/>
    <p:sldId id="260" r:id="rId9"/>
    <p:sldId id="261" r:id="rId10"/>
    <p:sldId id="262" r:id="rId11"/>
    <p:sldId id="272" r:id="rId12"/>
    <p:sldId id="265" r:id="rId13"/>
    <p:sldId id="273" r:id="rId14"/>
    <p:sldId id="267" r:id="rId15"/>
    <p:sldId id="274" r:id="rId16"/>
    <p:sldId id="26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1018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308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4474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84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4014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5226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7146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24179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4086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0149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9380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6361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04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4043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1008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6119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402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9095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1288" y="1505242"/>
            <a:ext cx="9332495" cy="2342345"/>
          </a:xfrm>
        </p:spPr>
        <p:txBody>
          <a:bodyPr>
            <a:normAutofit/>
          </a:bodyPr>
          <a:lstStyle/>
          <a:p>
            <a:r>
              <a:rPr lang="de-DE" sz="2800" dirty="0"/>
              <a:t> </a:t>
            </a:r>
            <a:r>
              <a:rPr lang="sr-Latn-ME" sz="2800" dirty="0"/>
              <a:t/>
            </a:r>
            <a:br>
              <a:rPr lang="sr-Latn-ME" sz="2800" dirty="0"/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KONCEPCIJA SISTEMA UPRAVLJANJA I ELEKTRIČNIH ZAŠTITA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RP 220 KV HE PIVA</a:t>
            </a:r>
            <a:endParaRPr lang="sr-Latn-M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563" y="4749245"/>
            <a:ext cx="10115597" cy="861420"/>
          </a:xfrm>
        </p:spPr>
        <p:txBody>
          <a:bodyPr>
            <a:normAutofit/>
          </a:bodyPr>
          <a:lstStyle/>
          <a:p>
            <a:pPr algn="ctr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Autori: Daković Nikola, EPCG; Gojko Blagojević, EPCG; </a:t>
            </a:r>
          </a:p>
          <a:p>
            <a:pPr algn="ctr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Damir Poljak, ProIntegris;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4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19489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59364"/>
            <a:ext cx="9404723" cy="870756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Upravljanje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dalekovodnim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poljem</a:t>
            </a:r>
            <a:r>
              <a:rPr lang="sr-Latn-ME" sz="2800" dirty="0"/>
              <a:t/>
            </a:r>
            <a:br>
              <a:rPr lang="sr-Latn-ME" sz="2800" dirty="0"/>
            </a:br>
            <a:endParaRPr lang="sr-Latn-M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54485"/>
            <a:ext cx="10515600" cy="4249196"/>
          </a:xfrm>
        </p:spPr>
        <p:txBody>
          <a:bodyPr>
            <a:normAutofit fontScale="25000" lnSpcReduction="20000"/>
          </a:bodyPr>
          <a:lstStyle/>
          <a:p>
            <a:r>
              <a:rPr lang="sr-Latn-ME" sz="9600" dirty="0">
                <a:latin typeface="Arial" panose="020B0604020202020204" pitchFamily="34" charset="0"/>
                <a:cs typeface="Arial" panose="020B0604020202020204" pitchFamily="34" charset="0"/>
              </a:rPr>
              <a:t>Nivo upravljanja direktno iz ormara upravljanja na samom uređaju bez blokadnih uslova</a:t>
            </a:r>
            <a:endParaRPr lang="sr-Latn-ME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9600" dirty="0">
                <a:latin typeface="Arial" panose="020B0604020202020204" pitchFamily="34" charset="0"/>
                <a:cs typeface="Arial" panose="020B0604020202020204" pitchFamily="34" charset="0"/>
              </a:rPr>
              <a:t>Nivo upravljanja iz KOP( komandnog ormara polja) </a:t>
            </a:r>
            <a:r>
              <a:rPr lang="sr-Latn-M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dalekovoda: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sr-Latn-ME" sz="9600" dirty="0">
                <a:latin typeface="Arial" panose="020B0604020202020204" pitchFamily="34" charset="0"/>
                <a:cs typeface="Arial" panose="020B0604020202020204" pitchFamily="34" charset="0"/>
              </a:rPr>
              <a:t>Ručno upravljanje sa tastera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sr-Latn-ME" sz="9600" dirty="0">
                <a:latin typeface="Arial" panose="020B0604020202020204" pitchFamily="34" charset="0"/>
                <a:cs typeface="Arial" panose="020B0604020202020204" pitchFamily="34" charset="0"/>
              </a:rPr>
              <a:t>Upravljanje sa Upravljačke jedinice </a:t>
            </a:r>
            <a:r>
              <a:rPr lang="sr-Latn-M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polja-UPJ (6MD663).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r-Latn-ME" sz="8000" dirty="0">
                <a:latin typeface="Arial" panose="020B0604020202020204" pitchFamily="34" charset="0"/>
                <a:cs typeface="Arial" panose="020B0604020202020204" pitchFamily="34" charset="0"/>
              </a:rPr>
              <a:t>Upravljanje uređajima u polju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r-Latn-ME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Prećenje položajne signalizacije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r-Latn-ME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Pregled lista signala</a:t>
            </a:r>
          </a:p>
          <a:p>
            <a:r>
              <a:rPr lang="sr-Latn-M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Nivo upravljanja </a:t>
            </a:r>
            <a:r>
              <a:rPr lang="sr-Latn-ME" sz="9600" dirty="0">
                <a:latin typeface="Arial" panose="020B0604020202020204" pitchFamily="34" charset="0"/>
                <a:cs typeface="Arial" panose="020B0604020202020204" pitchFamily="34" charset="0"/>
              </a:rPr>
              <a:t>iz komande </a:t>
            </a:r>
            <a:r>
              <a:rPr lang="sr-Latn-M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elektrane sa operatorske stanice</a:t>
            </a:r>
          </a:p>
          <a:p>
            <a:r>
              <a:rPr lang="sr-Latn-ME" sz="9600" dirty="0">
                <a:latin typeface="Arial" panose="020B0604020202020204" pitchFamily="34" charset="0"/>
                <a:cs typeface="Arial" panose="020B0604020202020204" pitchFamily="34" charset="0"/>
              </a:rPr>
              <a:t>Nivo upravljanja iz dispečarskog centra Crne </a:t>
            </a:r>
            <a:r>
              <a:rPr lang="sr-Latn-M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Gore. Upravljanje dalekovodnim prekidačima koje je omogućeno software preklopkom.</a:t>
            </a:r>
          </a:p>
          <a:p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100393"/>
            <a:ext cx="9404723" cy="967008"/>
          </a:xfrm>
        </p:spPr>
        <p:txBody>
          <a:bodyPr/>
          <a:lstStyle/>
          <a:p>
            <a:r>
              <a:rPr lang="sr-Latn-ME" sz="2800" b="1" dirty="0">
                <a:latin typeface="Arial" panose="020B0604020202020204" pitchFamily="34" charset="0"/>
                <a:cs typeface="Arial" panose="020B0604020202020204" pitchFamily="34" charset="0"/>
              </a:rPr>
              <a:t>Zaštitne funkcije koje su aktivirane u releju 7SD522</a:t>
            </a:r>
            <a:r>
              <a:rPr lang="sr-Latn-ME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ME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diferencijalna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(ANSI 87L)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distantna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(ANSI 21)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preopterćenja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(ANSI 49)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prekostrujna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back-up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(ANSI 51N)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zemljospojna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usmjerna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‚ (ANSI 67N)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uklapanja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(ANSI 50HS)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APU (ANSI 25)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47" y="1150740"/>
            <a:ext cx="10764253" cy="934286"/>
          </a:xfrm>
        </p:spPr>
        <p:txBody>
          <a:bodyPr>
            <a:normAutofit/>
          </a:bodyPr>
          <a:lstStyle/>
          <a:p>
            <a:r>
              <a:rPr lang="sr-Latn-ME" sz="2800" b="1" dirty="0">
                <a:latin typeface="Arial" panose="020B0604020202020204" pitchFamily="34" charset="0"/>
                <a:cs typeface="Arial" panose="020B0604020202020204" pitchFamily="34" charset="0"/>
              </a:rPr>
              <a:t>Upravljanje rastavljačima za podužno sekcionisanje sabirnica</a:t>
            </a:r>
            <a:endParaRPr lang="sr-Latn-M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73" y="2518156"/>
            <a:ext cx="10515600" cy="4517606"/>
          </a:xfrm>
        </p:spPr>
        <p:txBody>
          <a:bodyPr>
            <a:noAutofit/>
          </a:bodyPr>
          <a:lstStyle/>
          <a:p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Nivo upravljanja direktno iz ormara upravljanja na samom uređaju bez blokadnih uslova;</a:t>
            </a:r>
          </a:p>
          <a:p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Nivo upravljanja iz KOP agregata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Ručno upravljanje sa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tastera;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⁻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Upravljanje sa Upravljačke jedinice polja-UPJ (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6MD611); 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sr-Latn-ME" sz="2000" dirty="0">
                <a:latin typeface="Arial" panose="020B0604020202020204" pitchFamily="34" charset="0"/>
                <a:cs typeface="Arial" panose="020B0604020202020204" pitchFamily="34" charset="0"/>
              </a:rPr>
              <a:t>Upravljanje uređajima u polju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r-Latn-ME" sz="2000" dirty="0">
                <a:latin typeface="Arial" panose="020B0604020202020204" pitchFamily="34" charset="0"/>
                <a:cs typeface="Arial" panose="020B0604020202020204" pitchFamily="34" charset="0"/>
              </a:rPr>
              <a:t>Prećenje položajne signalizacije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r-Latn-ME" sz="2000" dirty="0">
                <a:latin typeface="Arial" panose="020B0604020202020204" pitchFamily="34" charset="0"/>
                <a:cs typeface="Arial" panose="020B0604020202020204" pitchFamily="34" charset="0"/>
              </a:rPr>
              <a:t>Pregled lista </a:t>
            </a:r>
            <a:r>
              <a:rPr lang="sr-Latn-M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signala</a:t>
            </a:r>
          </a:p>
          <a:p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Nivo upravljanja iz komande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elektrane.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1150717"/>
            <a:ext cx="9404723" cy="1400530"/>
          </a:xfrm>
        </p:spPr>
        <p:txBody>
          <a:bodyPr/>
          <a:lstStyle/>
          <a:p>
            <a:r>
              <a:rPr lang="sr-Latn-ME" sz="2800" b="1" dirty="0">
                <a:latin typeface="Arial" panose="020B0604020202020204" pitchFamily="34" charset="0"/>
              </a:rPr>
              <a:t>Zašitne funkcije u numeričkom releju sabirničke zaštite 7SS522 </a:t>
            </a:r>
            <a:r>
              <a:rPr lang="sr-Latn-ME" sz="4400" dirty="0"/>
              <a:t/>
            </a:r>
            <a:br>
              <a:rPr lang="sr-Latn-ME" sz="4400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297620"/>
            <a:ext cx="8946541" cy="21821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Diferencijalna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sabirnica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(ANSI 87BB)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otkaza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prekidača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(ANSI 50BF)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2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6" y="1142266"/>
            <a:ext cx="12083715" cy="753812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Upravljanje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agregatskim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poljem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 Nivo upravljanja direktno iz ormara upravljanja na samom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uređaju bez blokadnih uslova</a:t>
            </a:r>
            <a:r>
              <a:rPr lang="sr-Latn-ME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Nivo upravljanja sa komandnog ormara polja (KOP)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agregata</a:t>
            </a:r>
            <a:r>
              <a:rPr lang="sr-Latn-ME" sz="2400" b="1" dirty="0" smtClean="0"/>
              <a:t>;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sr-Latn-ME" sz="2000" dirty="0" smtClean="0"/>
              <a:t>Ručno upravljanje sa tastera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sr-Latn-ME" sz="2000" dirty="0" smtClean="0"/>
              <a:t>Upravljanje sa Upravljačke jedinice polja-UPJ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Nivo upravljanja iz komande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elektrane;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⁻"/>
            </a:pPr>
            <a:r>
              <a:rPr lang="sr-Latn-ME" sz="2000" dirty="0" smtClean="0"/>
              <a:t>s</a:t>
            </a:r>
            <a:r>
              <a:rPr lang="en-US" sz="2000" dirty="0" smtClean="0"/>
              <a:t>a </a:t>
            </a:r>
            <a:r>
              <a:rPr lang="en-US" sz="2000" dirty="0" err="1"/>
              <a:t>mozaika</a:t>
            </a:r>
            <a:r>
              <a:rPr lang="en-US" sz="2000" dirty="0"/>
              <a:t> </a:t>
            </a:r>
            <a:r>
              <a:rPr lang="en-US" sz="2000" dirty="0" err="1"/>
              <a:t>komandne</a:t>
            </a:r>
            <a:r>
              <a:rPr lang="en-US" sz="2000" dirty="0"/>
              <a:t> table </a:t>
            </a:r>
            <a:r>
              <a:rPr lang="en-US" sz="2000" dirty="0" err="1"/>
              <a:t>elektrane</a:t>
            </a:r>
            <a:r>
              <a:rPr lang="en-US" sz="2000" dirty="0"/>
              <a:t> </a:t>
            </a:r>
            <a:endParaRPr lang="sr-Latn-ME" sz="2000" dirty="0"/>
          </a:p>
          <a:p>
            <a:pPr lvl="1">
              <a:buFont typeface="Calibri" panose="020F0502020204030204" pitchFamily="34" charset="0"/>
              <a:buChar char="⁻"/>
            </a:pPr>
            <a:r>
              <a:rPr lang="sr-Latn-ME" sz="2000" dirty="0" smtClean="0"/>
              <a:t>sa </a:t>
            </a:r>
            <a:r>
              <a:rPr lang="sr-Latn-ME" sz="2000" dirty="0"/>
              <a:t>operatorske stanice u komandi </a:t>
            </a:r>
            <a:r>
              <a:rPr lang="sr-Latn-ME" sz="2000" dirty="0" smtClean="0"/>
              <a:t>elektrane</a:t>
            </a:r>
            <a:endParaRPr lang="sr-Latn-M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35298"/>
            <a:ext cx="9404723" cy="967008"/>
          </a:xfrm>
        </p:spPr>
        <p:txBody>
          <a:bodyPr/>
          <a:lstStyle/>
          <a:p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Povratno napajanje sopstvene potrošnje 0,4kV</a:t>
            </a:r>
            <a:endParaRPr lang="sr-Latn-M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86" y="2354970"/>
            <a:ext cx="9628748" cy="2442411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Komandovanje</a:t>
            </a:r>
            <a:r>
              <a:rPr lang="en-US" dirty="0"/>
              <a:t> </a:t>
            </a:r>
            <a:r>
              <a:rPr lang="en-US" dirty="0" err="1"/>
              <a:t>generatorskim</a:t>
            </a:r>
            <a:r>
              <a:rPr lang="en-US" dirty="0"/>
              <a:t> </a:t>
            </a:r>
            <a:r>
              <a:rPr lang="en-US" dirty="0" err="1"/>
              <a:t>prekidačem</a:t>
            </a:r>
            <a:r>
              <a:rPr lang="en-US" dirty="0"/>
              <a:t> </a:t>
            </a:r>
            <a:r>
              <a:rPr lang="en-US" dirty="0" err="1"/>
              <a:t>ručno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UJP </a:t>
            </a:r>
            <a:r>
              <a:rPr lang="en-US" dirty="0" err="1"/>
              <a:t>moguće</a:t>
            </a:r>
            <a:r>
              <a:rPr lang="en-US" dirty="0"/>
              <a:t> je bez </a:t>
            </a:r>
            <a:r>
              <a:rPr lang="en-US" dirty="0" err="1"/>
              <a:t>blokadnih</a:t>
            </a:r>
            <a:r>
              <a:rPr lang="en-US" dirty="0"/>
              <a:t> </a:t>
            </a:r>
            <a:r>
              <a:rPr lang="en-US" dirty="0" err="1"/>
              <a:t>uslova</a:t>
            </a:r>
            <a:r>
              <a:rPr lang="en-US" dirty="0"/>
              <a:t>. </a:t>
            </a:r>
            <a:r>
              <a:rPr lang="en-US" dirty="0" smtClean="0"/>
              <a:t>U </a:t>
            </a:r>
            <a:r>
              <a:rPr lang="en-US" dirty="0" err="1"/>
              <a:t>slučaju</a:t>
            </a:r>
            <a:r>
              <a:rPr lang="en-US" dirty="0"/>
              <a:t> da </a:t>
            </a:r>
            <a:r>
              <a:rPr lang="en-US" dirty="0" err="1"/>
              <a:t>nijedan</a:t>
            </a:r>
            <a:r>
              <a:rPr lang="en-US" dirty="0"/>
              <a:t> generator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sihronizovan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sabirnice</a:t>
            </a:r>
            <a:r>
              <a:rPr lang="en-US" dirty="0"/>
              <a:t> 220kV, </a:t>
            </a:r>
            <a:r>
              <a:rPr lang="en-US" dirty="0" err="1"/>
              <a:t>napajanje</a:t>
            </a:r>
            <a:r>
              <a:rPr lang="en-US" dirty="0"/>
              <a:t> I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sabirnica</a:t>
            </a:r>
            <a:r>
              <a:rPr lang="en-US" dirty="0"/>
              <a:t> </a:t>
            </a:r>
            <a:r>
              <a:rPr lang="en-US" dirty="0" err="1"/>
              <a:t>sopstvene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</a:t>
            </a:r>
            <a:r>
              <a:rPr lang="en-US" dirty="0" err="1"/>
              <a:t>biće</a:t>
            </a:r>
            <a:r>
              <a:rPr lang="en-US" dirty="0"/>
              <a:t> </a:t>
            </a:r>
            <a:r>
              <a:rPr lang="en-US" dirty="0" err="1"/>
              <a:t>omogućeno</a:t>
            </a:r>
            <a:r>
              <a:rPr lang="en-US" dirty="0"/>
              <a:t>  </a:t>
            </a:r>
            <a:r>
              <a:rPr lang="en-US" dirty="0" err="1"/>
              <a:t>povratno</a:t>
            </a:r>
            <a:r>
              <a:rPr lang="en-US" dirty="0"/>
              <a:t>: </a:t>
            </a:r>
            <a:r>
              <a:rPr lang="en-US" dirty="0" err="1"/>
              <a:t>mreža</a:t>
            </a:r>
            <a:r>
              <a:rPr lang="en-US" dirty="0"/>
              <a:t> 220kV-blok </a:t>
            </a:r>
            <a:r>
              <a:rPr lang="en-US" dirty="0" err="1"/>
              <a:t>transformator</a:t>
            </a:r>
            <a:r>
              <a:rPr lang="en-US" dirty="0"/>
              <a:t> 245/15,75kV-transformator </a:t>
            </a:r>
            <a:r>
              <a:rPr lang="en-US" dirty="0" err="1"/>
              <a:t>sopstvene</a:t>
            </a:r>
            <a:r>
              <a:rPr lang="en-US" dirty="0"/>
              <a:t> potrošnje15,75/0,4kV-sabirnice 0,4kV</a:t>
            </a:r>
            <a:r>
              <a:rPr lang="en-US" dirty="0" smtClean="0"/>
              <a:t>.</a:t>
            </a:r>
            <a:endParaRPr lang="sr-Latn-ME" dirty="0" smtClean="0"/>
          </a:p>
          <a:p>
            <a:pPr algn="just"/>
            <a:r>
              <a:rPr lang="en-US" dirty="0" smtClean="0"/>
              <a:t> </a:t>
            </a:r>
            <a:r>
              <a:rPr lang="sr-Latn-ME" dirty="0" smtClean="0"/>
              <a:t>Na šinakim vezama generatora i blok trafoa biće instalirani prekidači </a:t>
            </a:r>
            <a:r>
              <a:rPr lang="en-US" dirty="0" smtClean="0"/>
              <a:t> </a:t>
            </a:r>
            <a:r>
              <a:rPr lang="sr-Latn-ME" dirty="0" smtClean="0"/>
              <a:t>i rastavljači na 15,75kV naponu;</a:t>
            </a:r>
          </a:p>
          <a:p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4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8" y="27159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ME" sz="4400" dirty="0" smtClean="0"/>
              <a:t>HVALA NA PAŽNJI</a:t>
            </a:r>
            <a:endParaRPr lang="sr-Latn-ME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22420"/>
            <a:ext cx="9404723" cy="1400530"/>
          </a:xfrm>
        </p:spPr>
        <p:txBody>
          <a:bodyPr/>
          <a:lstStyle/>
          <a:p>
            <a:r>
              <a:rPr lang="sr-Latn-ME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Projekat modernizacije HE Piva:</a:t>
            </a:r>
            <a:r>
              <a:rPr lang="sr-Latn-ME" dirty="0"/>
              <a:t/>
            </a:r>
            <a:br>
              <a:rPr lang="sr-Latn-ME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766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rastavljača u RP 220kV – 2010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primarne opreme u RP 220kV – 2012 i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el. zaštita i upravljanja poljima u RP 220kV –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el. zaštita agregata 120MVA –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postrojenja sopstvene potrošnje 230V DC - 2013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Ugradnja postrojenja sopstvene potrošnje 220V UPS - 2013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Ugradnja novog sistema za upravljanje i akviziciju podataka na nivou elektrane - 2013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Rekonstrukcija ulaznih zatvarača – 2014 godine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M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M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24" y="1156841"/>
            <a:ext cx="10515600" cy="1325563"/>
          </a:xfrm>
        </p:spPr>
        <p:txBody>
          <a:bodyPr>
            <a:normAutofit/>
          </a:bodyPr>
          <a:lstStyle/>
          <a:p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Razvodno postrojenje 220kV HE Piva</a:t>
            </a:r>
            <a:endParaRPr lang="sr-Latn-M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46" y="2210636"/>
            <a:ext cx="11947357" cy="1844007"/>
          </a:xfrm>
        </p:spPr>
        <p:txBody>
          <a:bodyPr>
            <a:normAutofit/>
          </a:bodyPr>
          <a:lstStyle/>
          <a:p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dalekovodna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(DV443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Lukavica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DV264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Pljevlja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DV265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Pljevlja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agregatska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(Agregat1,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Agregat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Agregat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Jednostruke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sabirnice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sekcionisane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podužnim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rastavljačima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tri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sekcije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42" y="1145129"/>
            <a:ext cx="9404723" cy="810598"/>
          </a:xfrm>
        </p:spPr>
        <p:txBody>
          <a:bodyPr/>
          <a:lstStyle/>
          <a:p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Rekonstrukcija postrojenja izvršena je zbog:</a:t>
            </a:r>
            <a:endParaRPr lang="sr-Latn-M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Dotrajalost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, </a:t>
            </a:r>
            <a:r>
              <a:rPr lang="en-US" dirty="0" err="1"/>
              <a:t>povećan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kvarova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opremi</a:t>
            </a:r>
            <a:r>
              <a:rPr lang="en-US" dirty="0"/>
              <a:t>, </a:t>
            </a:r>
            <a:r>
              <a:rPr lang="en-US" dirty="0" err="1"/>
              <a:t>nemogućnost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 </a:t>
            </a:r>
            <a:r>
              <a:rPr lang="en-US" dirty="0" err="1"/>
              <a:t>rezervnih</a:t>
            </a:r>
            <a:r>
              <a:rPr lang="en-US" dirty="0"/>
              <a:t> </a:t>
            </a:r>
            <a:r>
              <a:rPr lang="en-US" dirty="0" err="1" smtClean="0"/>
              <a:t>djelova</a:t>
            </a:r>
            <a:r>
              <a:rPr lang="sr-Latn-ME" dirty="0"/>
              <a:t>;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eriodično </a:t>
            </a:r>
            <a:r>
              <a:rPr lang="pl-PL" dirty="0"/>
              <a:t>ispitivanje električnih zaštita dalekovoda ukazalo je činjenicu da pojedini releji ne rade ispravno ( velika vremena rasipanja prarade pojedinih zaštita i veliki dijapazon vrijednosti prorada zaštita). 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ojedine </a:t>
            </a:r>
            <a:r>
              <a:rPr lang="pl-PL" dirty="0"/>
              <a:t>zaštitne funkcije dalekovoda nijesu bile ispravne zbog kvara samog uređaja.  Sve ove činjenice su ukazale da je potrebno izvrštiti zamjenu električnih zaštita u RP 220kV</a:t>
            </a:r>
            <a:r>
              <a:rPr lang="pl-PL" dirty="0" smtClean="0"/>
              <a:t>.</a:t>
            </a:r>
          </a:p>
          <a:p>
            <a:r>
              <a:rPr lang="pl-PL" dirty="0" smtClean="0"/>
              <a:t>Uklapanje u novi sistem upravljanja elektranom</a:t>
            </a:r>
            <a:endParaRPr lang="sr-Latn-ME" dirty="0"/>
          </a:p>
          <a:p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1"/>
          <a:stretch/>
        </p:blipFill>
        <p:spPr>
          <a:xfrm>
            <a:off x="416395" y="1506828"/>
            <a:ext cx="4959458" cy="535117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1510985"/>
            <a:ext cx="6651193" cy="508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072"/>
            <a:ext cx="10515600" cy="844550"/>
          </a:xfrm>
        </p:spPr>
        <p:txBody>
          <a:bodyPr>
            <a:normAutofit fontScale="90000"/>
          </a:bodyPr>
          <a:lstStyle/>
          <a:p>
            <a:r>
              <a:rPr lang="sr-Latn-ME" sz="3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Latn-ME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prema koja je zamjenjena u RP 220kV:</a:t>
            </a:r>
            <a:r>
              <a:rPr lang="sr-Latn-ME" sz="2800" dirty="0" smtClean="0"/>
              <a:t/>
            </a:r>
            <a:br>
              <a:rPr lang="sr-Latn-ME" sz="2800" dirty="0" smtClean="0"/>
            </a:br>
            <a:endParaRPr lang="sr-Latn-M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Aluminijske</a:t>
            </a:r>
            <a:r>
              <a:rPr lang="en-US" sz="2400" dirty="0"/>
              <a:t> </a:t>
            </a:r>
            <a:r>
              <a:rPr lang="en-US" sz="2400" dirty="0" err="1"/>
              <a:t>sabirnicame</a:t>
            </a:r>
            <a:r>
              <a:rPr lang="en-US" sz="2400" dirty="0"/>
              <a:t> </a:t>
            </a:r>
            <a:r>
              <a:rPr lang="en-US" sz="2400" dirty="0" smtClean="0"/>
              <a:t>Fi100/90</a:t>
            </a:r>
            <a:r>
              <a:rPr lang="sr-Latn-ME" sz="2400" dirty="0" smtClean="0"/>
              <a:t>;</a:t>
            </a:r>
          </a:p>
          <a:p>
            <a:pPr lvl="0"/>
            <a:r>
              <a:rPr lang="en-US" sz="2400" dirty="0" err="1" smtClean="0"/>
              <a:t>Izolatori</a:t>
            </a:r>
            <a:r>
              <a:rPr lang="en-US" sz="2400" dirty="0" smtClean="0"/>
              <a:t> </a:t>
            </a:r>
            <a:r>
              <a:rPr lang="en-US" sz="2400" dirty="0"/>
              <a:t>od </a:t>
            </a:r>
            <a:r>
              <a:rPr lang="en-US" sz="2400" dirty="0" err="1"/>
              <a:t>kompozitnih</a:t>
            </a:r>
            <a:r>
              <a:rPr lang="en-US" sz="2400" dirty="0"/>
              <a:t> </a:t>
            </a:r>
            <a:r>
              <a:rPr lang="en-US" sz="2400" dirty="0" err="1" smtClean="0"/>
              <a:t>materijala</a:t>
            </a:r>
            <a:r>
              <a:rPr lang="sr-Latn-ME" sz="2400" dirty="0" smtClean="0"/>
              <a:t>;</a:t>
            </a:r>
            <a:r>
              <a:rPr lang="en-US" sz="2400" dirty="0" smtClean="0"/>
              <a:t> </a:t>
            </a:r>
            <a:endParaRPr lang="sr-Latn-ME" sz="2400" dirty="0" smtClean="0"/>
          </a:p>
          <a:p>
            <a:pPr lvl="0"/>
            <a:r>
              <a:rPr lang="en-US" sz="2400" dirty="0" err="1" smtClean="0"/>
              <a:t>Rastavljači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elektromotorni</a:t>
            </a:r>
            <a:r>
              <a:rPr lang="en-US" sz="2400" dirty="0"/>
              <a:t> </a:t>
            </a:r>
            <a:r>
              <a:rPr lang="en-US" sz="2400" dirty="0" err="1" smtClean="0"/>
              <a:t>pogon</a:t>
            </a:r>
            <a:r>
              <a:rPr lang="sr-Latn-ME" sz="2400" dirty="0" smtClean="0"/>
              <a:t>;</a:t>
            </a:r>
            <a:r>
              <a:rPr lang="en-US" sz="2400" dirty="0" smtClean="0"/>
              <a:t> </a:t>
            </a:r>
            <a:endParaRPr lang="sr-Latn-ME" sz="2400" dirty="0" smtClean="0"/>
          </a:p>
          <a:p>
            <a:pPr lvl="0"/>
            <a:r>
              <a:rPr lang="en-US" sz="2400" dirty="0" smtClean="0"/>
              <a:t>SF6 </a:t>
            </a:r>
            <a:r>
              <a:rPr lang="en-US" sz="2400" dirty="0" err="1"/>
              <a:t>prekidači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motorno-opružni</a:t>
            </a:r>
            <a:r>
              <a:rPr lang="en-US" sz="2400" dirty="0"/>
              <a:t> </a:t>
            </a:r>
            <a:r>
              <a:rPr lang="en-US" sz="2400" dirty="0" err="1" smtClean="0"/>
              <a:t>pogon</a:t>
            </a:r>
            <a:r>
              <a:rPr lang="sr-Latn-ME" sz="2400" dirty="0"/>
              <a:t>;</a:t>
            </a:r>
            <a:endParaRPr lang="sr-Latn-ME" sz="2400" dirty="0" smtClean="0"/>
          </a:p>
          <a:p>
            <a:pPr lvl="0"/>
            <a:r>
              <a:rPr lang="en-US" sz="2400" dirty="0" smtClean="0"/>
              <a:t>SF6 </a:t>
            </a:r>
            <a:r>
              <a:rPr lang="en-US" sz="2400" dirty="0" err="1"/>
              <a:t>strujni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naponski</a:t>
            </a:r>
            <a:r>
              <a:rPr lang="en-US" sz="2400" dirty="0"/>
              <a:t> </a:t>
            </a:r>
            <a:r>
              <a:rPr lang="en-US" sz="2400" dirty="0" err="1"/>
              <a:t>mjerni</a:t>
            </a:r>
            <a:r>
              <a:rPr lang="en-US" sz="2400" dirty="0"/>
              <a:t> </a:t>
            </a:r>
            <a:r>
              <a:rPr lang="en-US" sz="2400" dirty="0" err="1" smtClean="0"/>
              <a:t>transformatori</a:t>
            </a:r>
            <a:r>
              <a:rPr lang="sr-Latn-ME" sz="2400" dirty="0" smtClean="0"/>
              <a:t>;</a:t>
            </a:r>
            <a:endParaRPr lang="sr-Latn-ME" sz="2400" dirty="0"/>
          </a:p>
          <a:p>
            <a:pPr lvl="0"/>
            <a:r>
              <a:rPr lang="en-US" sz="2400" dirty="0" err="1"/>
              <a:t>numeričke</a:t>
            </a:r>
            <a:r>
              <a:rPr lang="en-US" sz="2400" dirty="0"/>
              <a:t> </a:t>
            </a:r>
            <a:r>
              <a:rPr lang="en-US" sz="2400" dirty="0" err="1" smtClean="0"/>
              <a:t>zaštite</a:t>
            </a:r>
            <a:r>
              <a:rPr lang="sr-Latn-ME" sz="2400" dirty="0"/>
              <a:t>;</a:t>
            </a:r>
            <a:endParaRPr lang="sr-Latn-ME" sz="2400" dirty="0" smtClean="0"/>
          </a:p>
          <a:p>
            <a:pPr lvl="0"/>
            <a:r>
              <a:rPr lang="en-US" sz="2400" dirty="0" err="1" smtClean="0"/>
              <a:t>novi</a:t>
            </a:r>
            <a:r>
              <a:rPr lang="en-US" sz="2400" dirty="0" smtClean="0"/>
              <a:t> </a:t>
            </a:r>
            <a:r>
              <a:rPr lang="en-US" sz="2400" dirty="0" err="1"/>
              <a:t>upravljački</a:t>
            </a:r>
            <a:r>
              <a:rPr lang="en-US" sz="2400" dirty="0"/>
              <a:t> </a:t>
            </a:r>
            <a:r>
              <a:rPr lang="en-US" sz="2400" dirty="0" err="1" smtClean="0"/>
              <a:t>ormari</a:t>
            </a:r>
            <a:r>
              <a:rPr lang="sr-Latn-ME" sz="2400" dirty="0" smtClean="0"/>
              <a:t>;</a:t>
            </a:r>
            <a:endParaRPr lang="sr-Latn-M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8" y="1153278"/>
            <a:ext cx="10515600" cy="1325563"/>
          </a:xfrm>
        </p:spPr>
        <p:txBody>
          <a:bodyPr>
            <a:normAutofit/>
          </a:bodyPr>
          <a:lstStyle/>
          <a:p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Oprema koja je instalisana u RP 220kV:</a:t>
            </a:r>
            <a:endParaRPr lang="sr-Latn-M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84" y="181359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SF6 </a:t>
            </a:r>
            <a:r>
              <a:rPr lang="en-US" sz="2400" dirty="0" err="1"/>
              <a:t>kombinovani</a:t>
            </a:r>
            <a:r>
              <a:rPr lang="en-US" sz="2400" dirty="0"/>
              <a:t> </a:t>
            </a:r>
            <a:r>
              <a:rPr lang="en-US" sz="2400" dirty="0" err="1"/>
              <a:t>mjerni</a:t>
            </a:r>
            <a:r>
              <a:rPr lang="en-US" sz="2400" dirty="0"/>
              <a:t> </a:t>
            </a:r>
            <a:r>
              <a:rPr lang="en-US" sz="2400" dirty="0" err="1"/>
              <a:t>transformatori</a:t>
            </a:r>
            <a:r>
              <a:rPr lang="en-US" sz="2400" dirty="0"/>
              <a:t> </a:t>
            </a:r>
            <a:endParaRPr lang="sr-Latn-ME" sz="2400" dirty="0" smtClean="0"/>
          </a:p>
          <a:p>
            <a:pPr lvl="0"/>
            <a:r>
              <a:rPr lang="en-US" sz="2400" dirty="0" smtClean="0"/>
              <a:t>U </a:t>
            </a:r>
            <a:r>
              <a:rPr lang="en-US" sz="2400" dirty="0" err="1"/>
              <a:t>sekcijama</a:t>
            </a:r>
            <a:r>
              <a:rPr lang="en-US" sz="2400" dirty="0"/>
              <a:t> </a:t>
            </a:r>
            <a:r>
              <a:rPr lang="en-US" sz="2400" dirty="0" err="1"/>
              <a:t>sabirnica</a:t>
            </a:r>
            <a:r>
              <a:rPr lang="en-US" sz="2400" dirty="0"/>
              <a:t> </a:t>
            </a:r>
            <a:r>
              <a:rPr lang="en-US" sz="2400" dirty="0" err="1"/>
              <a:t>ugrađeni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SF6 </a:t>
            </a:r>
            <a:r>
              <a:rPr lang="en-US" sz="2400" dirty="0" err="1"/>
              <a:t>naponski</a:t>
            </a:r>
            <a:r>
              <a:rPr lang="en-US" sz="2400" dirty="0"/>
              <a:t> </a:t>
            </a:r>
            <a:r>
              <a:rPr lang="en-US" sz="2400" dirty="0" err="1"/>
              <a:t>mjerni</a:t>
            </a:r>
            <a:r>
              <a:rPr lang="en-US" sz="2400" dirty="0"/>
              <a:t> </a:t>
            </a:r>
            <a:r>
              <a:rPr lang="en-US" sz="2400" dirty="0" err="1" smtClean="0"/>
              <a:t>transformatori</a:t>
            </a:r>
            <a:endParaRPr lang="sr-Latn-ME" sz="2400" dirty="0"/>
          </a:p>
          <a:p>
            <a:pPr lvl="0"/>
            <a:r>
              <a:rPr lang="sr-Latn-ME" sz="2400" dirty="0"/>
              <a:t>S</a:t>
            </a:r>
            <a:r>
              <a:rPr lang="en-US" sz="2400" dirty="0" err="1" smtClean="0"/>
              <a:t>abirnička</a:t>
            </a:r>
            <a:r>
              <a:rPr lang="en-US" sz="2400" dirty="0" smtClean="0"/>
              <a:t> </a:t>
            </a:r>
            <a:r>
              <a:rPr lang="en-US" sz="2400" dirty="0" err="1" smtClean="0"/>
              <a:t>zaštita</a:t>
            </a:r>
            <a:r>
              <a:rPr lang="sr-Latn-ME" sz="2400" smtClean="0"/>
              <a:t>.</a:t>
            </a:r>
            <a:endParaRPr lang="sr-Latn-M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61055"/>
            <a:ext cx="10326689" cy="140053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Nivoi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načini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upravljanja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postrojenjem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rekonstrukcije</a:t>
            </a:r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Latn-ME" sz="2400" dirty="0" smtClean="0"/>
              <a:t/>
            </a:r>
            <a:br>
              <a:rPr lang="sr-Latn-ME" sz="2400" dirty="0" smtClean="0"/>
            </a:br>
            <a:endParaRPr lang="sr-Latn-M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7896"/>
            <a:ext cx="10515600" cy="49377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Izlaznim</a:t>
            </a:r>
            <a:r>
              <a:rPr lang="en-US" dirty="0"/>
              <a:t> </a:t>
            </a:r>
            <a:r>
              <a:rPr lang="en-US" dirty="0" err="1"/>
              <a:t>rastavljačima</a:t>
            </a:r>
            <a:r>
              <a:rPr lang="en-US" dirty="0"/>
              <a:t> </a:t>
            </a:r>
            <a:r>
              <a:rPr lang="en-US" dirty="0" smtClean="0"/>
              <a:t>u </a:t>
            </a:r>
            <a:r>
              <a:rPr lang="en-US" dirty="0" err="1"/>
              <a:t>dalekovodnim</a:t>
            </a:r>
            <a:r>
              <a:rPr lang="en-US" dirty="0"/>
              <a:t> </a:t>
            </a:r>
            <a:r>
              <a:rPr lang="en-US" dirty="0" err="1"/>
              <a:t>poljima</a:t>
            </a:r>
            <a:r>
              <a:rPr lang="en-US" dirty="0"/>
              <a:t>, </a:t>
            </a:r>
            <a:r>
              <a:rPr lang="en-US" dirty="0" err="1"/>
              <a:t>sabirničkim</a:t>
            </a:r>
            <a:r>
              <a:rPr lang="en-US" dirty="0"/>
              <a:t> </a:t>
            </a:r>
            <a:r>
              <a:rPr lang="en-US" dirty="0" err="1"/>
              <a:t>rastavljačima</a:t>
            </a:r>
            <a:r>
              <a:rPr lang="en-US" dirty="0"/>
              <a:t> u </a:t>
            </a:r>
            <a:r>
              <a:rPr lang="en-US" dirty="0" err="1"/>
              <a:t>dalekovodnim</a:t>
            </a:r>
            <a:r>
              <a:rPr lang="en-US" dirty="0"/>
              <a:t> </a:t>
            </a:r>
            <a:r>
              <a:rPr lang="en-US" dirty="0" err="1"/>
              <a:t>poljima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sabirničkim</a:t>
            </a:r>
            <a:r>
              <a:rPr lang="en-US" dirty="0"/>
              <a:t> </a:t>
            </a:r>
            <a:r>
              <a:rPr lang="en-US" dirty="0" err="1"/>
              <a:t>rastavljačima</a:t>
            </a:r>
            <a:r>
              <a:rPr lang="en-US" dirty="0"/>
              <a:t> u </a:t>
            </a:r>
            <a:r>
              <a:rPr lang="en-US" dirty="0" err="1"/>
              <a:t>generatorskim</a:t>
            </a:r>
            <a:r>
              <a:rPr lang="en-US" dirty="0"/>
              <a:t> </a:t>
            </a:r>
            <a:r>
              <a:rPr lang="en-US" dirty="0" err="1"/>
              <a:t>poljima</a:t>
            </a:r>
            <a:r>
              <a:rPr lang="en-US" dirty="0"/>
              <a:t>  </a:t>
            </a:r>
            <a:r>
              <a:rPr lang="en-US" dirty="0" err="1"/>
              <a:t>moglo</a:t>
            </a:r>
            <a:r>
              <a:rPr lang="en-US" dirty="0"/>
              <a:t> se </a:t>
            </a:r>
            <a:r>
              <a:rPr lang="en-US" dirty="0" err="1"/>
              <a:t>upravljati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KOP </a:t>
            </a:r>
            <a:r>
              <a:rPr lang="en-US" dirty="0" err="1"/>
              <a:t>pripadjućeg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daljinski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komandne</a:t>
            </a:r>
            <a:r>
              <a:rPr lang="en-US" dirty="0"/>
              <a:t> table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dirty="0" err="1" smtClean="0"/>
              <a:t>elektrane</a:t>
            </a:r>
            <a:endParaRPr lang="sr-Latn-ME" dirty="0" smtClean="0"/>
          </a:p>
          <a:p>
            <a:pPr algn="just"/>
            <a:r>
              <a:rPr lang="en-US" dirty="0" err="1" smtClean="0"/>
              <a:t>Rastavljačima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podužno</a:t>
            </a:r>
            <a:r>
              <a:rPr lang="en-US" dirty="0"/>
              <a:t> </a:t>
            </a:r>
            <a:r>
              <a:rPr lang="en-US" dirty="0" err="1"/>
              <a:t>sekcionisanje</a:t>
            </a:r>
            <a:r>
              <a:rPr lang="en-US" dirty="0"/>
              <a:t> </a:t>
            </a:r>
            <a:r>
              <a:rPr lang="en-US" dirty="0" err="1"/>
              <a:t>sabirnica</a:t>
            </a:r>
            <a:r>
              <a:rPr lang="en-US" dirty="0"/>
              <a:t> 220kV </a:t>
            </a:r>
            <a:r>
              <a:rPr lang="en-US" dirty="0" err="1"/>
              <a:t>moglo</a:t>
            </a:r>
            <a:r>
              <a:rPr lang="en-US" dirty="0"/>
              <a:t> se </a:t>
            </a:r>
            <a:r>
              <a:rPr lang="en-US" dirty="0" err="1"/>
              <a:t>upravljati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KOP </a:t>
            </a:r>
            <a:r>
              <a:rPr lang="en-US" dirty="0" err="1"/>
              <a:t>generatora</a:t>
            </a:r>
            <a:r>
              <a:rPr lang="en-US" dirty="0"/>
              <a:t> 1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sr-Latn-ME" dirty="0" smtClean="0"/>
          </a:p>
          <a:p>
            <a:pPr algn="just"/>
            <a:r>
              <a:rPr lang="en-US" dirty="0" err="1" smtClean="0"/>
              <a:t>Uključenje</a:t>
            </a:r>
            <a:r>
              <a:rPr lang="en-US" dirty="0" smtClean="0"/>
              <a:t> </a:t>
            </a:r>
            <a:r>
              <a:rPr lang="en-US" dirty="0" err="1"/>
              <a:t>prekidača</a:t>
            </a:r>
            <a:r>
              <a:rPr lang="en-US" dirty="0"/>
              <a:t> 220kV u </a:t>
            </a:r>
            <a:r>
              <a:rPr lang="en-US" dirty="0" err="1"/>
              <a:t>generatorskim</a:t>
            </a:r>
            <a:r>
              <a:rPr lang="en-US" dirty="0"/>
              <a:t> </a:t>
            </a:r>
            <a:r>
              <a:rPr lang="en-US" dirty="0" err="1"/>
              <a:t>poljima</a:t>
            </a:r>
            <a:r>
              <a:rPr lang="en-US" dirty="0"/>
              <a:t> </a:t>
            </a:r>
            <a:r>
              <a:rPr lang="en-US" dirty="0" err="1"/>
              <a:t>moglo</a:t>
            </a:r>
            <a:r>
              <a:rPr lang="en-US" dirty="0"/>
              <a:t> se </a:t>
            </a:r>
            <a:r>
              <a:rPr lang="en-US" dirty="0" err="1"/>
              <a:t>vršiti</a:t>
            </a:r>
            <a:r>
              <a:rPr lang="en-US" dirty="0"/>
              <a:t>: </a:t>
            </a:r>
            <a:r>
              <a:rPr lang="en-US" dirty="0" err="1"/>
              <a:t>lokalno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tastera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uključenje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KOP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daljinskom</a:t>
            </a:r>
            <a:r>
              <a:rPr lang="en-US" dirty="0"/>
              <a:t> </a:t>
            </a:r>
            <a:r>
              <a:rPr lang="en-US" dirty="0" err="1"/>
              <a:t>komandom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se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izdati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sihronizatora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komadno</a:t>
            </a:r>
            <a:r>
              <a:rPr lang="en-US" dirty="0"/>
              <a:t> </a:t>
            </a:r>
            <a:r>
              <a:rPr lang="en-US" dirty="0" err="1"/>
              <a:t>potvrdnim</a:t>
            </a:r>
            <a:r>
              <a:rPr lang="en-US" dirty="0"/>
              <a:t> </a:t>
            </a:r>
            <a:r>
              <a:rPr lang="en-US" dirty="0" err="1"/>
              <a:t>prekidačam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komandne</a:t>
            </a:r>
            <a:r>
              <a:rPr lang="en-US" dirty="0"/>
              <a:t> table </a:t>
            </a:r>
            <a:r>
              <a:rPr lang="en-US" dirty="0" err="1"/>
              <a:t>elektrane</a:t>
            </a:r>
            <a:r>
              <a:rPr lang="en-US" dirty="0"/>
              <a:t> .</a:t>
            </a:r>
            <a:endParaRPr lang="sr-Latn-ME" dirty="0"/>
          </a:p>
          <a:p>
            <a:pPr algn="just"/>
            <a:r>
              <a:rPr lang="en-US" dirty="0" err="1"/>
              <a:t>Isključenje</a:t>
            </a:r>
            <a:r>
              <a:rPr lang="en-US" dirty="0"/>
              <a:t> </a:t>
            </a:r>
            <a:r>
              <a:rPr lang="en-US" dirty="0" err="1"/>
              <a:t>prekidača</a:t>
            </a:r>
            <a:r>
              <a:rPr lang="en-US" dirty="0"/>
              <a:t> 220kV u </a:t>
            </a:r>
            <a:r>
              <a:rPr lang="en-US" dirty="0" err="1"/>
              <a:t>generatorskim</a:t>
            </a:r>
            <a:r>
              <a:rPr lang="en-US" dirty="0"/>
              <a:t> </a:t>
            </a:r>
            <a:r>
              <a:rPr lang="en-US" dirty="0" err="1"/>
              <a:t>poljima</a:t>
            </a:r>
            <a:r>
              <a:rPr lang="en-US" dirty="0"/>
              <a:t> </a:t>
            </a:r>
            <a:r>
              <a:rPr lang="en-US" dirty="0" err="1"/>
              <a:t>moglo</a:t>
            </a:r>
            <a:r>
              <a:rPr lang="en-US" dirty="0"/>
              <a:t> se </a:t>
            </a:r>
            <a:r>
              <a:rPr lang="en-US" dirty="0" err="1"/>
              <a:t>vršiti</a:t>
            </a:r>
            <a:r>
              <a:rPr lang="en-US" dirty="0"/>
              <a:t>: </a:t>
            </a:r>
            <a:r>
              <a:rPr lang="en-US" dirty="0" err="1"/>
              <a:t>lokalno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tastera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isključenje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KOP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daljinski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komandne</a:t>
            </a:r>
            <a:r>
              <a:rPr lang="en-US" dirty="0"/>
              <a:t> table </a:t>
            </a:r>
            <a:r>
              <a:rPr lang="en-US" dirty="0" err="1"/>
              <a:t>elektrane</a:t>
            </a:r>
            <a:r>
              <a:rPr lang="en-US" dirty="0"/>
              <a:t>. </a:t>
            </a:r>
            <a:endParaRPr lang="sr-Latn-ME" dirty="0" smtClean="0"/>
          </a:p>
          <a:p>
            <a:pPr algn="just"/>
            <a:r>
              <a:rPr lang="en-US" dirty="0" err="1" smtClean="0"/>
              <a:t>Uključenje</a:t>
            </a:r>
            <a:r>
              <a:rPr lang="en-US" dirty="0" smtClean="0"/>
              <a:t>/</a:t>
            </a:r>
            <a:r>
              <a:rPr lang="en-US" dirty="0" err="1" smtClean="0"/>
              <a:t>Isključenje</a:t>
            </a:r>
            <a:r>
              <a:rPr lang="en-US" dirty="0" smtClean="0"/>
              <a:t> </a:t>
            </a:r>
            <a:r>
              <a:rPr lang="en-US" dirty="0" err="1"/>
              <a:t>prekidača</a:t>
            </a:r>
            <a:r>
              <a:rPr lang="en-US" dirty="0"/>
              <a:t> 220kV u </a:t>
            </a:r>
            <a:r>
              <a:rPr lang="en-US" dirty="0" err="1"/>
              <a:t>dalekovodnim</a:t>
            </a:r>
            <a:r>
              <a:rPr lang="en-US" dirty="0"/>
              <a:t> </a:t>
            </a:r>
            <a:r>
              <a:rPr lang="en-US" dirty="0" err="1"/>
              <a:t>poljima</a:t>
            </a:r>
            <a:r>
              <a:rPr lang="en-US" dirty="0"/>
              <a:t> </a:t>
            </a:r>
            <a:r>
              <a:rPr lang="en-US" dirty="0" err="1"/>
              <a:t>moglo</a:t>
            </a:r>
            <a:r>
              <a:rPr lang="en-US" dirty="0"/>
              <a:t> se </a:t>
            </a:r>
            <a:r>
              <a:rPr lang="en-US" dirty="0" err="1"/>
              <a:t>vršiti</a:t>
            </a:r>
            <a:r>
              <a:rPr lang="en-US" dirty="0"/>
              <a:t>: </a:t>
            </a:r>
            <a:r>
              <a:rPr lang="en-US" dirty="0" err="1"/>
              <a:t>lokalno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tastera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uključenje</a:t>
            </a:r>
            <a:r>
              <a:rPr lang="en-US" dirty="0"/>
              <a:t>  </a:t>
            </a:r>
            <a:r>
              <a:rPr lang="en-US" dirty="0" err="1"/>
              <a:t>iz</a:t>
            </a:r>
            <a:r>
              <a:rPr lang="en-US" dirty="0"/>
              <a:t> KOP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daljinski</a:t>
            </a:r>
            <a:r>
              <a:rPr lang="en-US" dirty="0"/>
              <a:t> </a:t>
            </a:r>
            <a:r>
              <a:rPr lang="en-US" dirty="0" err="1"/>
              <a:t>komandom</a:t>
            </a:r>
            <a:r>
              <a:rPr lang="en-US" dirty="0"/>
              <a:t> </a:t>
            </a:r>
            <a:r>
              <a:rPr lang="en-US" dirty="0" err="1"/>
              <a:t>izdatom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komandne</a:t>
            </a:r>
            <a:r>
              <a:rPr lang="en-US" dirty="0"/>
              <a:t> table </a:t>
            </a:r>
            <a:r>
              <a:rPr lang="en-US" dirty="0" err="1"/>
              <a:t>elektrane</a:t>
            </a:r>
            <a:r>
              <a:rPr lang="en-US" dirty="0"/>
              <a:t>. </a:t>
            </a:r>
            <a:r>
              <a:rPr lang="en-US" dirty="0" err="1"/>
              <a:t>Isključenje</a:t>
            </a:r>
            <a:r>
              <a:rPr lang="en-US" dirty="0"/>
              <a:t> </a:t>
            </a:r>
            <a:r>
              <a:rPr lang="en-US" dirty="0" err="1"/>
              <a:t>prekidača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kvara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dalekovodu</a:t>
            </a:r>
            <a:r>
              <a:rPr lang="en-US" dirty="0"/>
              <a:t> </a:t>
            </a:r>
            <a:r>
              <a:rPr lang="en-US" dirty="0" err="1"/>
              <a:t>vršile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elektromagnetne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dalekovoda</a:t>
            </a:r>
            <a:r>
              <a:rPr lang="en-US" dirty="0"/>
              <a:t>.</a:t>
            </a:r>
            <a:endParaRPr lang="sr-Latn-ME" dirty="0"/>
          </a:p>
          <a:p>
            <a:pPr marL="0" indent="0">
              <a:buNone/>
            </a:pPr>
            <a:endParaRPr lang="sr-Latn-M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35299"/>
            <a:ext cx="9404723" cy="1400530"/>
          </a:xfrm>
        </p:spPr>
        <p:txBody>
          <a:bodyPr>
            <a:normAutofit/>
          </a:bodyPr>
          <a:lstStyle/>
          <a:p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Nivoi i način upravljanja razvodnim postrojenjem nakon rekonstrukcije</a:t>
            </a:r>
            <a:endParaRPr lang="sr-Latn-M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80" y="2285692"/>
            <a:ext cx="6071616" cy="40645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306</TotalTime>
  <Words>804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Wingdings</vt:lpstr>
      <vt:lpstr>Wingdings 3</vt:lpstr>
      <vt:lpstr>Ion</vt:lpstr>
      <vt:lpstr>  KONCEPCIJA SISTEMA UPRAVLJANJA I ELEKTRIČNIH ZAŠTITA U RP 220 KV HE PIVA</vt:lpstr>
      <vt:lpstr>Projekat modernizacije HE Piva: </vt:lpstr>
      <vt:lpstr>Razvodno postrojenje 220kV HE Piva</vt:lpstr>
      <vt:lpstr>Rekonstrukcija postrojenja izvršena je zbog:</vt:lpstr>
      <vt:lpstr>PowerPoint Presentation</vt:lpstr>
      <vt:lpstr>Oprema koja je zamjenjena u RP 220kV: </vt:lpstr>
      <vt:lpstr>Oprema koja je instalisana u RP 220kV:</vt:lpstr>
      <vt:lpstr>Nivoi i načini upravljanja postrojenjem prije rekonstrukcije: </vt:lpstr>
      <vt:lpstr>Nivoi i način upravljanja razvodnim postrojenjem nakon rekonstrukcije</vt:lpstr>
      <vt:lpstr>Upravljanje dalekovodnim poljem </vt:lpstr>
      <vt:lpstr>Zaštitne funkcije koje su aktivirane u releju 7SD522 </vt:lpstr>
      <vt:lpstr>Upravljanje rastavljačima za podužno sekcionisanje sabirnica</vt:lpstr>
      <vt:lpstr>Zašitne funkcije u numeričkom releju sabirničke zaštite 7SS522  </vt:lpstr>
      <vt:lpstr>Upravljanje agregatskim poljem</vt:lpstr>
      <vt:lpstr>Povratno napajanje sopstvene potrošnje 0,4kV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 ELEKTRIČNIH ZAŠTITA AGREGATA U USLOVIMA NAPAJANJA SOPSTVENE POTROŠNJE 0,4KV SA STRANE 220KV SABIRNICA U HE PIVA</dc:title>
  <dc:creator>Nikola Dakovic</dc:creator>
  <cp:lastModifiedBy>EPCG</cp:lastModifiedBy>
  <cp:revision>39</cp:revision>
  <dcterms:created xsi:type="dcterms:W3CDTF">2015-05-10T21:07:34Z</dcterms:created>
  <dcterms:modified xsi:type="dcterms:W3CDTF">2015-05-13T13:12:56Z</dcterms:modified>
</cp:coreProperties>
</file>